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Tahoma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Tahom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</a:t>
            </a:r>
            <a:r>
              <a:rPr lang="en">
                <a:solidFill>
                  <a:schemeClr val="dk1"/>
                </a:solidFill>
              </a:rPr>
              <a:t>: Diagram of a speaker verification pipeline.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c78b7016d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c78b7016d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c9de71cb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c9de71cb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Left: Wav2Vec:</a:t>
            </a:r>
            <a:r>
              <a:rPr lang="en" sz="1000">
                <a:solidFill>
                  <a:schemeClr val="dk1"/>
                </a:solidFill>
              </a:rPr>
              <a:t> Wav2Vec is a neural network model developed by Facebook AI.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It learns features directly from raw audio waveforms, enabling tasks like speech recognition with minimal labeled data.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Right: YAMNet:</a:t>
            </a:r>
            <a:r>
              <a:rPr lang="en" sz="1000">
                <a:solidFill>
                  <a:schemeClr val="dk1"/>
                </a:solidFill>
              </a:rPr>
              <a:t> YAMNet is a lightweight deep learning model by Google for audio classification, trained on the AudioSet dataset.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It identifies sound events and classifies them into predefined categories based on their acoustic characteristics.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c78b7016d_3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c78b7016d_3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c78b7016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c78b7016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c78b7016d_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c78b7016d_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c9de71cb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c9de71cb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c78b7016d_3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c78b7016d_3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c8901c68d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c8901c68d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1c8901c68d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1c8901c68d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c78b7016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c78b7016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</a:t>
            </a:r>
            <a:r>
              <a:rPr lang="en">
                <a:solidFill>
                  <a:schemeClr val="dk1"/>
                </a:solidFill>
              </a:rPr>
              <a:t>: A trade-off graph between accuracy and computational cost.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78b7016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78b7016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1c78b7016d_3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1c78b7016d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</a:t>
            </a:r>
            <a:r>
              <a:rPr lang="en">
                <a:solidFill>
                  <a:schemeClr val="dk1"/>
                </a:solidFill>
              </a:rPr>
              <a:t>: A trade-off graph between accuracy and computational cost.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c78b7016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1c78b7016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Visual</a:t>
            </a:r>
            <a:r>
              <a:rPr lang="en">
                <a:solidFill>
                  <a:schemeClr val="dk1"/>
                </a:solidFill>
              </a:rPr>
              <a:t>: A roadmap or flowchart for future directions.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c78b7016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c78b7016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c78b7016d_3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c78b7016d_3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1c78b7016d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1c78b7016d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c78b701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c78b701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c78b7016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c78b7016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7000+ speakers from different countries and </a:t>
            </a:r>
            <a:r>
              <a:rPr lang="en" sz="1000">
                <a:solidFill>
                  <a:schemeClr val="dk1"/>
                </a:solidFill>
              </a:rPr>
              <a:t>ethnicities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1 million+ utterance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c78b7016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c78b7016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To prepare the dataset for modeling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c78b7016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c78b7016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For segments considered valid, we extracted a range of traditional audio features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Figure 1 illustrates why spectral features are valuable: Highlighting feature extraction from frequency bands.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c78b7016d_3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c78b7016d_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c78b7016d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c78b7016d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 ML models, such as …, were trained on the extracted features.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s">
  <p:cSld name="TItle and Bullets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3"/>
          <p:cNvSpPr/>
          <p:nvPr/>
        </p:nvSpPr>
        <p:spPr>
          <a:xfrm>
            <a:off x="640080" y="965624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3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pic>
        <p:nvPicPr>
          <p:cNvPr id="11" name="Google Shape;11;p3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ark Blue">
  <p:cSld name="Title Slide - Dark Blu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cal History Moment - The Founding of Johns Hopkins University ..." id="14" name="Google Shape;14;p4"/>
          <p:cNvPicPr preferRelativeResize="0"/>
          <p:nvPr/>
        </p:nvPicPr>
        <p:blipFill rotWithShape="1">
          <a:blip r:embed="rId2">
            <a:alphaModFix/>
          </a:blip>
          <a:srcRect b="7786" l="0" r="0" t="7786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4"/>
          <p:cNvSpPr/>
          <p:nvPr/>
        </p:nvSpPr>
        <p:spPr>
          <a:xfrm rot="10800000">
            <a:off x="-1" y="-4"/>
            <a:ext cx="9144000" cy="5143500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4"/>
          <p:cNvPicPr preferRelativeResize="0"/>
          <p:nvPr/>
        </p:nvPicPr>
        <p:blipFill rotWithShape="1">
          <a:blip r:embed="rId3">
            <a:alphaModFix/>
          </a:blip>
          <a:srcRect b="28302" l="13149" r="13581" t="29483"/>
          <a:stretch/>
        </p:blipFill>
        <p:spPr>
          <a:xfrm>
            <a:off x="6298808" y="447090"/>
            <a:ext cx="2377438" cy="62142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/>
          <p:nvPr>
            <p:ph type="title"/>
          </p:nvPr>
        </p:nvSpPr>
        <p:spPr>
          <a:xfrm>
            <a:off x="467751" y="2240842"/>
            <a:ext cx="82086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25"/>
              <a:buFont typeface="Tahoma"/>
              <a:buNone/>
              <a:defRPr b="1" i="0" sz="4125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67749" y="2784966"/>
            <a:ext cx="82191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225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4 Items and Text - Simple">
  <p:cSld name="3_4 Items and Text - Simp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530351" y="107119"/>
            <a:ext cx="808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" name="Google Shape;21;p5"/>
          <p:cNvSpPr/>
          <p:nvPr/>
        </p:nvSpPr>
        <p:spPr>
          <a:xfrm>
            <a:off x="640080" y="966682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530352" y="1389888"/>
            <a:ext cx="80967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9ACE5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69ACE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30351" y="3058846"/>
            <a:ext cx="80889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9ACE5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69ACE5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4" name="Google Shape;24;p5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Tahoma"/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and Image - Simple Small">
  <p:cSld name="Bullets and Image - Simple Small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533920" y="107119"/>
            <a:ext cx="815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" name="Google Shape;28;p6"/>
          <p:cNvSpPr/>
          <p:nvPr/>
        </p:nvSpPr>
        <p:spPr>
          <a:xfrm>
            <a:off x="640080" y="965624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530352" y="1389888"/>
            <a:ext cx="35718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0" name="Google Shape;30;p6"/>
          <p:cNvSpPr/>
          <p:nvPr>
            <p:ph idx="2" type="pic"/>
          </p:nvPr>
        </p:nvSpPr>
        <p:spPr>
          <a:xfrm>
            <a:off x="4572000" y="1389888"/>
            <a:ext cx="4114800" cy="31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31" name="Google Shape;31;p6"/>
          <p:cNvSpPr txBox="1"/>
          <p:nvPr>
            <p:ph idx="3" type="body"/>
          </p:nvPr>
        </p:nvSpPr>
        <p:spPr>
          <a:xfrm>
            <a:off x="7260004" y="4566886"/>
            <a:ext cx="1426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2" name="Google Shape;32;p6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3" name="Google Shape;33;p6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ullets and Image - Simple Small">
  <p:cSld name="2_Bullets and Image - Simple Small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533920" y="107119"/>
            <a:ext cx="815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" name="Google Shape;36;p7"/>
          <p:cNvSpPr/>
          <p:nvPr/>
        </p:nvSpPr>
        <p:spPr>
          <a:xfrm>
            <a:off x="640080" y="965624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7"/>
          <p:cNvSpPr/>
          <p:nvPr>
            <p:ph idx="2" type="pic"/>
          </p:nvPr>
        </p:nvSpPr>
        <p:spPr>
          <a:xfrm>
            <a:off x="522711" y="1389888"/>
            <a:ext cx="3921600" cy="31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017538" y="4585070"/>
            <a:ext cx="1426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39" name="Google Shape;39;p7"/>
          <p:cNvSpPr/>
          <p:nvPr>
            <p:ph idx="3" type="pic"/>
          </p:nvPr>
        </p:nvSpPr>
        <p:spPr>
          <a:xfrm>
            <a:off x="4765176" y="1389888"/>
            <a:ext cx="3921600" cy="31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40" name="Google Shape;40;p7"/>
          <p:cNvSpPr txBox="1"/>
          <p:nvPr>
            <p:ph idx="4" type="body"/>
          </p:nvPr>
        </p:nvSpPr>
        <p:spPr>
          <a:xfrm>
            <a:off x="7260004" y="4566886"/>
            <a:ext cx="1426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2" name="Google Shape;42;p7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ullets and Image - Simple Small">
  <p:cSld name="1_Bullets and Image - Simple Small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530352" y="107118"/>
            <a:ext cx="81642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92C74"/>
              </a:buClr>
              <a:buSzPts val="3000"/>
              <a:buFont typeface="Tahoma"/>
              <a:buNone/>
              <a:defRPr b="1" i="0" sz="3000" u="none" cap="none" strike="noStrike">
                <a:solidFill>
                  <a:srgbClr val="092C74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8"/>
          <p:cNvSpPr/>
          <p:nvPr/>
        </p:nvSpPr>
        <p:spPr>
          <a:xfrm>
            <a:off x="640080" y="965624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5114925" y="1272248"/>
            <a:ext cx="35718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7" name="Google Shape;47;p8"/>
          <p:cNvSpPr/>
          <p:nvPr>
            <p:ph idx="2" type="pic"/>
          </p:nvPr>
        </p:nvSpPr>
        <p:spPr>
          <a:xfrm>
            <a:off x="457200" y="1272249"/>
            <a:ext cx="4114800" cy="31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7260004" y="4566886"/>
            <a:ext cx="1426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9" name="Google Shape;49;p8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Tahoma"/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ig Image and Bullets">
  <p:cSld name="1_Big Image and Bulle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395289" y="328403"/>
            <a:ext cx="31311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9"/>
          <p:cNvSpPr/>
          <p:nvPr/>
        </p:nvSpPr>
        <p:spPr>
          <a:xfrm>
            <a:off x="463176" y="1521085"/>
            <a:ext cx="778200" cy="1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395289" y="1838548"/>
            <a:ext cx="3131100" cy="26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5" name="Google Shape;55;p9"/>
          <p:cNvSpPr/>
          <p:nvPr>
            <p:ph idx="2" type="pic"/>
          </p:nvPr>
        </p:nvSpPr>
        <p:spPr>
          <a:xfrm>
            <a:off x="4069762" y="0"/>
            <a:ext cx="5074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56" name="Google Shape;56;p9"/>
          <p:cNvSpPr txBox="1"/>
          <p:nvPr>
            <p:ph idx="3" type="body"/>
          </p:nvPr>
        </p:nvSpPr>
        <p:spPr>
          <a:xfrm>
            <a:off x="2577459" y="4884009"/>
            <a:ext cx="14268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7" name="Google Shape;57;p9"/>
          <p:cNvSpPr txBox="1"/>
          <p:nvPr/>
        </p:nvSpPr>
        <p:spPr>
          <a:xfrm>
            <a:off x="-400049" y="4895931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Tahoma"/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able or Image">
  <p:cSld name="1_Table or Imag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10"/>
          <p:cNvSpPr/>
          <p:nvPr/>
        </p:nvSpPr>
        <p:spPr>
          <a:xfrm>
            <a:off x="640080" y="965624"/>
            <a:ext cx="778200" cy="103200"/>
          </a:xfrm>
          <a:prstGeom prst="rect">
            <a:avLst/>
          </a:prstGeom>
          <a:solidFill>
            <a:srgbClr val="69AC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0"/>
          <p:cNvSpPr txBox="1"/>
          <p:nvPr/>
        </p:nvSpPr>
        <p:spPr>
          <a:xfrm>
            <a:off x="7891462" y="4860169"/>
            <a:ext cx="795300" cy="176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62" name="Google Shape;62;p10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3"/>
          <a:stretch/>
        </p:blipFill>
        <p:spPr>
          <a:xfrm>
            <a:off x="522712" y="4805340"/>
            <a:ext cx="1033029" cy="285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7700" y="2762873"/>
            <a:ext cx="2277476" cy="1629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  <p:sp>
        <p:nvSpPr>
          <p:cNvPr id="76" name="Google Shape;76;p13"/>
          <p:cNvSpPr txBox="1"/>
          <p:nvPr>
            <p:ph type="title"/>
          </p:nvPr>
        </p:nvSpPr>
        <p:spPr>
          <a:xfrm>
            <a:off x="467751" y="2240842"/>
            <a:ext cx="8208600" cy="54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/>
              <a:t>Speaker Verification using Machine and Deep Learning Approaches 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/>
              <a:t>on the VoxCeleb Dataset</a:t>
            </a:r>
            <a:endParaRPr sz="3600"/>
          </a:p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467750" y="3786181"/>
            <a:ext cx="8219100" cy="60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SzPts val="440"/>
              <a:buNone/>
            </a:pPr>
            <a:r>
              <a:rPr lang="en" sz="1220"/>
              <a:t>Yixiong Chen, Zuojun Zhou, Susan Wang, Yuhao Zheng</a:t>
            </a:r>
            <a:endParaRPr sz="1220"/>
          </a:p>
          <a:p>
            <a:pPr indent="0" lvl="0" marL="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220"/>
              <a:t>Dec. 6th, 2024</a:t>
            </a:r>
            <a:endParaRPr sz="122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Methodology: DL Models</a:t>
            </a:r>
            <a:endParaRPr sz="3000"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533925" y="1390650"/>
            <a:ext cx="3897600" cy="327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Three Multilayer Perceptron (MLP) Architectures</a:t>
            </a:r>
            <a:r>
              <a:rPr lang="en" sz="2000">
                <a:solidFill>
                  <a:schemeClr val="dk1"/>
                </a:solidFill>
              </a:rPr>
              <a:t>: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SmallNet (2 layers), MediumNet (3</a:t>
            </a:r>
            <a:r>
              <a:rPr lang="en" sz="2000"/>
              <a:t> layers</a:t>
            </a:r>
            <a:r>
              <a:rPr lang="en" sz="2000">
                <a:solidFill>
                  <a:schemeClr val="dk1"/>
                </a:solidFill>
              </a:rPr>
              <a:t>), LargeNet </a:t>
            </a:r>
            <a:r>
              <a:rPr lang="en" sz="2000"/>
              <a:t>(4 layers)</a:t>
            </a:r>
            <a:r>
              <a:rPr lang="en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trained from scratch using extracted embeddings.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327" y="964525"/>
            <a:ext cx="4244851" cy="381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Methodology: DL Models</a:t>
            </a:r>
            <a:endParaRPr sz="3000"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529350" y="1212775"/>
            <a:ext cx="8085300" cy="149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Pre-trained Models (on 200-speaker subset)</a:t>
            </a:r>
            <a:r>
              <a:rPr lang="en" sz="2000">
                <a:solidFill>
                  <a:schemeClr val="dk1"/>
                </a:solidFill>
              </a:rPr>
              <a:t>: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Wav2Vec: Fine-tuned for speaker classification.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YAMNet: Adapted from sound event detection to speaker tasks.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4474899" cy="2474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4900" y="3193650"/>
            <a:ext cx="4735051" cy="1438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3020"/>
              <a:t>Evaluation Metrics</a:t>
            </a:r>
            <a:endParaRPr sz="3020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Accuracy</a:t>
            </a:r>
            <a:r>
              <a:rPr lang="en" sz="1800">
                <a:solidFill>
                  <a:schemeClr val="dk1"/>
                </a:solidFill>
              </a:rPr>
              <a:t>: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1800">
                <a:solidFill>
                  <a:schemeClr val="dk1"/>
                </a:solidFill>
              </a:rPr>
              <a:t>% of correctly classified samples.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1800">
                <a:solidFill>
                  <a:schemeClr val="dk1"/>
                </a:solidFill>
              </a:rPr>
              <a:t>Primary metric for comparison.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Training Time</a:t>
            </a:r>
            <a:r>
              <a:rPr lang="en" sz="1800">
                <a:solidFill>
                  <a:schemeClr val="dk1"/>
                </a:solidFill>
              </a:rPr>
              <a:t>: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1800">
                <a:solidFill>
                  <a:schemeClr val="dk1"/>
                </a:solidFill>
              </a:rPr>
              <a:t>Qualitative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We balances clarity in comparisons and real-world feasibility.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Experiment Setup</a:t>
            </a:r>
            <a:endParaRPr sz="3000"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Dataset: VoxCeleb (200-speaker subset used for consistency).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Data split: 80% training, 20% testing (no speaker overlap).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Inputs: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b="1" lang="en" sz="2000">
                <a:solidFill>
                  <a:schemeClr val="dk1"/>
                </a:solidFill>
              </a:rPr>
              <a:t>ML</a:t>
            </a:r>
            <a:r>
              <a:rPr lang="en" sz="2000">
                <a:solidFill>
                  <a:schemeClr val="dk1"/>
                </a:solidFill>
              </a:rPr>
              <a:t>: Hand-crafted features (e.g., MFCCs, ZCR).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b="1" lang="en" sz="2000">
                <a:solidFill>
                  <a:schemeClr val="dk1"/>
                </a:solidFill>
              </a:rPr>
              <a:t>DL</a:t>
            </a:r>
            <a:r>
              <a:rPr lang="en" sz="2000">
                <a:solidFill>
                  <a:schemeClr val="dk1"/>
                </a:solidFill>
              </a:rPr>
              <a:t>: Raw audio or spectrograms</a:t>
            </a:r>
            <a:r>
              <a:rPr lang="en" sz="2000"/>
              <a:t>, plus </a:t>
            </a:r>
            <a:r>
              <a:rPr lang="en" sz="2000"/>
              <a:t>hand-crafted features (YAMNet)</a:t>
            </a:r>
            <a:endParaRPr sz="2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Baseline vs. fine-tuned models tested.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Machine Learning Results</a:t>
            </a:r>
            <a:endParaRPr b="1" sz="3000"/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000" y="1330749"/>
            <a:ext cx="8223976" cy="27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Machine Learning Results</a:t>
            </a:r>
            <a:endParaRPr b="1" sz="3000"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533925" y="1209875"/>
            <a:ext cx="8085300" cy="364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" sz="2035">
                <a:solidFill>
                  <a:schemeClr val="dk1"/>
                </a:solidFill>
              </a:rPr>
              <a:t>Hyperparameter Optimization</a:t>
            </a:r>
            <a:endParaRPr b="1" sz="2035">
              <a:solidFill>
                <a:schemeClr val="dk1"/>
              </a:solidFill>
            </a:endParaRPr>
          </a:p>
          <a:p>
            <a:pPr indent="-3578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▪"/>
            </a:pPr>
            <a:r>
              <a:rPr lang="en" sz="2035"/>
              <a:t>A</a:t>
            </a:r>
            <a:r>
              <a:rPr lang="en" sz="2035"/>
              <a:t>fter extensive tuning,</a:t>
            </a:r>
            <a:endParaRPr sz="2035"/>
          </a:p>
          <a:p>
            <a:pPr indent="0" lvl="0" marL="230187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35"/>
              <a:t>o</a:t>
            </a:r>
            <a:r>
              <a:rPr lang="en" sz="2035">
                <a:solidFill>
                  <a:schemeClr val="dk1"/>
                </a:solidFill>
              </a:rPr>
              <a:t>ptimized </a:t>
            </a:r>
            <a:r>
              <a:rPr b="1" lang="en" sz="2035">
                <a:solidFill>
                  <a:schemeClr val="dk1"/>
                </a:solidFill>
              </a:rPr>
              <a:t>XGBoost</a:t>
            </a:r>
            <a:r>
              <a:rPr lang="en" sz="2035">
                <a:solidFill>
                  <a:schemeClr val="dk1"/>
                </a:solidFill>
              </a:rPr>
              <a:t> achieved </a:t>
            </a:r>
            <a:r>
              <a:rPr b="1" lang="en" sz="2035">
                <a:solidFill>
                  <a:schemeClr val="dk1"/>
                </a:solidFill>
              </a:rPr>
              <a:t>35.35%</a:t>
            </a:r>
            <a:r>
              <a:rPr lang="en" sz="2035">
                <a:solidFill>
                  <a:schemeClr val="dk1"/>
                </a:solidFill>
              </a:rPr>
              <a:t> accuracy</a:t>
            </a:r>
            <a:endParaRPr sz="2035">
              <a:solidFill>
                <a:schemeClr val="dk1"/>
              </a:solidFill>
            </a:endParaRPr>
          </a:p>
          <a:p>
            <a:pPr indent="-3578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▪"/>
            </a:pPr>
            <a:r>
              <a:rPr lang="en" sz="2035">
                <a:solidFill>
                  <a:schemeClr val="dk1"/>
                </a:solidFill>
              </a:rPr>
              <a:t>Key tuned parameters:</a:t>
            </a:r>
            <a:endParaRPr sz="2035">
              <a:solidFill>
                <a:schemeClr val="dk1"/>
              </a:solidFill>
            </a:endParaRPr>
          </a:p>
          <a:p>
            <a:pPr indent="-357822" lvl="1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o"/>
            </a:pPr>
            <a:r>
              <a:rPr lang="en" sz="2035">
                <a:solidFill>
                  <a:schemeClr val="dk1"/>
                </a:solidFill>
              </a:rPr>
              <a:t>Learning rate: 0.05</a:t>
            </a:r>
            <a:endParaRPr sz="2035">
              <a:solidFill>
                <a:schemeClr val="dk1"/>
              </a:solidFill>
            </a:endParaRPr>
          </a:p>
          <a:p>
            <a:pPr indent="-357822" lvl="1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o"/>
            </a:pPr>
            <a:r>
              <a:rPr lang="en" sz="2035">
                <a:solidFill>
                  <a:schemeClr val="dk1"/>
                </a:solidFill>
              </a:rPr>
              <a:t>Max depth: 10</a:t>
            </a:r>
            <a:endParaRPr sz="2035">
              <a:solidFill>
                <a:schemeClr val="dk1"/>
              </a:solidFill>
            </a:endParaRPr>
          </a:p>
          <a:p>
            <a:pPr indent="-357822" lvl="1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o"/>
            </a:pPr>
            <a:r>
              <a:rPr lang="en" sz="2035">
                <a:solidFill>
                  <a:schemeClr val="dk1"/>
                </a:solidFill>
              </a:rPr>
              <a:t>Estimators: 1000</a:t>
            </a:r>
            <a:endParaRPr sz="2035">
              <a:solidFill>
                <a:schemeClr val="dk1"/>
              </a:solidFill>
            </a:endParaRPr>
          </a:p>
          <a:p>
            <a:pPr indent="-357822" lvl="1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35"/>
              <a:buChar char="o"/>
            </a:pPr>
            <a:r>
              <a:rPr lang="en" sz="2035">
                <a:solidFill>
                  <a:schemeClr val="dk1"/>
                </a:solidFill>
              </a:rPr>
              <a:t>Subsample: 0.4</a:t>
            </a:r>
            <a:endParaRPr sz="263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Deep Learning Results</a:t>
            </a:r>
            <a:endParaRPr b="1" sz="3000"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533919" y="1066725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MLP Models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o"/>
            </a:pPr>
            <a:r>
              <a:t/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75" y="1393903"/>
            <a:ext cx="6522349" cy="103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275" y="2534623"/>
            <a:ext cx="6556450" cy="18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9"/>
          <p:cNvPicPr preferRelativeResize="0"/>
          <p:nvPr/>
        </p:nvPicPr>
        <p:blipFill rotWithShape="1">
          <a:blip r:embed="rId3">
            <a:alphaModFix/>
          </a:blip>
          <a:srcRect b="11676" l="0" r="0" t="0"/>
          <a:stretch/>
        </p:blipFill>
        <p:spPr>
          <a:xfrm>
            <a:off x="1057250" y="3430038"/>
            <a:ext cx="3319825" cy="16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9"/>
          <p:cNvPicPr preferRelativeResize="0"/>
          <p:nvPr/>
        </p:nvPicPr>
        <p:blipFill rotWithShape="1">
          <a:blip r:embed="rId4">
            <a:alphaModFix/>
          </a:blip>
          <a:srcRect b="10929" l="0" r="0" t="0"/>
          <a:stretch/>
        </p:blipFill>
        <p:spPr>
          <a:xfrm>
            <a:off x="4011200" y="3453951"/>
            <a:ext cx="3414449" cy="168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9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Deep Learning Results</a:t>
            </a:r>
            <a:endParaRPr/>
          </a:p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533919" y="103290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Fine-Tuned Models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▪"/>
            </a:pPr>
            <a:r>
              <a:rPr b="1" lang="en" sz="1700">
                <a:solidFill>
                  <a:schemeClr val="dk1"/>
                </a:solidFill>
              </a:rPr>
              <a:t>HuBERT</a:t>
            </a:r>
            <a:r>
              <a:rPr lang="en" sz="1700">
                <a:solidFill>
                  <a:schemeClr val="dk1"/>
                </a:solidFill>
              </a:rPr>
              <a:t>: Not fine-tuned; high computational cost.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o"/>
            </a:pPr>
            <a:r>
              <a:rPr lang="en" sz="1700">
                <a:solidFill>
                  <a:schemeClr val="dk1"/>
                </a:solidFill>
              </a:rPr>
              <a:t>One iteration is ≈ 17 seconds for a batch of two audio clips,               equivalent to 203 hours for an epoch.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▪"/>
            </a:pPr>
            <a:r>
              <a:rPr b="1" lang="en" sz="1700">
                <a:solidFill>
                  <a:schemeClr val="dk1"/>
                </a:solidFill>
              </a:rPr>
              <a:t>Wav2Vec</a:t>
            </a:r>
            <a:r>
              <a:rPr lang="en" sz="17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o"/>
            </a:pPr>
            <a:r>
              <a:rPr lang="en" sz="1700">
                <a:solidFill>
                  <a:schemeClr val="dk1"/>
                </a:solidFill>
              </a:rPr>
              <a:t>Training: 84.92%; Validation: 60.03%. (Took about 7 hours (3.8 iterations per second) to train the model for 10 epochs)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Deep Learning Results</a:t>
            </a:r>
            <a:endParaRPr/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533919" y="10814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YAMNet</a:t>
            </a:r>
            <a:r>
              <a:rPr lang="en" sz="17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313" y="1523601"/>
            <a:ext cx="6149375" cy="96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1375" y="2708175"/>
            <a:ext cx="6841251" cy="2021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Overall Performance Comparison</a:t>
            </a:r>
            <a:endParaRPr b="1" sz="3000"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533919" y="111090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Deep Learning Outperforms Traditional Machine Learning 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Wav2Vec Model: Validation Accuracy: 60.03%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Best ML Model (SVM): </a:t>
            </a:r>
            <a:r>
              <a:rPr lang="en" sz="1900">
                <a:solidFill>
                  <a:schemeClr val="dk1"/>
                </a:solidFill>
              </a:rPr>
              <a:t>Validation </a:t>
            </a:r>
            <a:r>
              <a:rPr lang="en" sz="1900">
                <a:solidFill>
                  <a:schemeClr val="dk1"/>
                </a:solidFill>
              </a:rPr>
              <a:t>Accuracy: 37.61%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Performance Gap: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DL models effectively capture complex speaker-specific features.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Traditional ML relies on on manually designed features (MFCCs, ZCR)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075" y="1271738"/>
            <a:ext cx="3578775" cy="26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Introduction</a:t>
            </a:r>
            <a:endParaRPr sz="3000"/>
          </a:p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533925" y="1390650"/>
            <a:ext cx="46542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Speak Verification</a:t>
            </a:r>
            <a:r>
              <a:rPr lang="en" sz="2000">
                <a:solidFill>
                  <a:schemeClr val="dk1"/>
                </a:solidFill>
              </a:rPr>
              <a:t>: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recognize who is speaking from a clip of audio recordings accurately.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Importance: 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Device unlocking, Touchless control, create personalization, etc.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h</a:t>
            </a:r>
            <a:r>
              <a:rPr lang="en" sz="2000">
                <a:solidFill>
                  <a:schemeClr val="dk1"/>
                </a:solidFill>
              </a:rPr>
              <a:t>uge r</a:t>
            </a:r>
            <a:r>
              <a:rPr lang="en" sz="2000">
                <a:solidFill>
                  <a:schemeClr val="dk1"/>
                </a:solidFill>
              </a:rPr>
              <a:t>eal-world usage with a focus on security and usability.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Computational Considerations</a:t>
            </a:r>
            <a:endParaRPr b="1" sz="3000"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533925" y="1130525"/>
            <a:ext cx="8085300" cy="349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Traditional ML Models: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Hardware: Trained on Apple M2 Pro CPU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Pros: Quick training iterations, low resource requirements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Suitability: Ideal for environments with limited computational power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Deep Learning Models: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Hardware: Trained on AMD Ryzen 5900X CPU &amp; NVIDIA RTX 3060 GPU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Cons: Higher computational demands, longer training times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Trade-Off: Achieves higher accuracy but requires more computational resources</a:t>
            </a:r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Conclusion, Future Work</a:t>
            </a:r>
            <a:endParaRPr b="1" sz="3000"/>
          </a:p>
        </p:txBody>
      </p:sp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533919" y="1159975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DL models (Wav2Vec) outperform ML in speaker verification.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ML still works for lightweight applications.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Future Directions: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Making deep learning methods more resource-efficient.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Optimize training pipelines to reduce computational overhead without losing performance. (Pre-process and cache audio features)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533919" y="2143044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Thank You!</a:t>
            </a:r>
            <a:endParaRPr b="1"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Any </a:t>
            </a:r>
            <a:r>
              <a:rPr b="1" lang="en" sz="3300"/>
              <a:t>Questions?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References</a:t>
            </a:r>
            <a:endParaRPr/>
          </a:p>
        </p:txBody>
      </p:sp>
      <p:sp>
        <p:nvSpPr>
          <p:cNvPr id="222" name="Google Shape;222;p35"/>
          <p:cNvSpPr txBox="1"/>
          <p:nvPr>
            <p:ph idx="1" type="body"/>
          </p:nvPr>
        </p:nvSpPr>
        <p:spPr>
          <a:xfrm>
            <a:off x="529344" y="116540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[1] McFee, B., et al. ”librosa: Audio and music signal analysis in python.” Proceedings of the 14th Python in Science Conference. 2015.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[2] Chen, T., and Guestrin, C. ”XGBoost: A scalable tree boosting system.” Proceedings of the 22nd ACM SIGKDD International Conference on Knowledge Discovery and Data Mining. 2016.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[3] Schneider, S., Baevski, A., Collobert, R., Auli, M. (2019). ”Wav2vec: Unsupervised pre-training for speech recognition.” In Advances in Neural Information Processing Systems (pp. 8012-8022).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[4] Hsu, W.-N., Heigold, G., Bollegala, D., Chen, J., Eisenschlos, J., Raffel, C., Auli, M. (2021). ”HuBERT: Self-Supervised Speech Representation Learning by Masked Prediction of Hidden Units.” arXiv preprint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arXiv:2106.07447.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[5] Campbell, N., Klatt, D., Bergstra, J., Bergstra, S. (2020). ”YAM-Net: A Pretrained Audio Event Classification Model and Dataset.” arXivpreprint arXiv:2009.03029.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[6] Praat Developers. ”pyin: Pitch tracking.” https://librosa.org/doc/main/generated/librosa.pyin.html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" sz="1225">
                <a:solidFill>
                  <a:schemeClr val="dk1"/>
                </a:solidFill>
              </a:rPr>
              <a:t>[7] Loshchilov, I., Hutter, F. (2017). ”Decoupled Weight Decay Regularization.” arXiv preprint arXiv:1711.05101.</a:t>
            </a:r>
            <a:endParaRPr sz="12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750"/>
              </a:spcBef>
              <a:spcAft>
                <a:spcPts val="0"/>
              </a:spcAft>
              <a:buSzPts val="1018"/>
              <a:buNone/>
            </a:pPr>
            <a:r>
              <a:rPr lang="en" sz="1225">
                <a:solidFill>
                  <a:schemeClr val="dk1"/>
                </a:solidFill>
              </a:rPr>
              <a:t>[8] TensorFlow Hub Team. ”TensorFlow Hub.” https://www.tensorflow.org/hub.</a:t>
            </a:r>
            <a:endParaRPr sz="1465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Project Goal</a:t>
            </a:r>
            <a:endParaRPr sz="3000"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B</a:t>
            </a:r>
            <a:r>
              <a:rPr lang="en" sz="2000">
                <a:solidFill>
                  <a:schemeClr val="dk1"/>
                </a:solidFill>
              </a:rPr>
              <a:t>uild &gt;1 models that can accurately recognize who is speaking from audio recordings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compare the performance of Machine Learning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lang="en" sz="2000">
                <a:solidFill>
                  <a:schemeClr val="dk1"/>
                </a:solidFill>
              </a:rPr>
              <a:t>Deep Learning</a:t>
            </a:r>
            <a:r>
              <a:rPr lang="en" sz="2000">
                <a:solidFill>
                  <a:schemeClr val="dk1"/>
                </a:solidFill>
              </a:rPr>
              <a:t> approaches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Dataset Overview: VoxCeleb</a:t>
            </a:r>
            <a:endParaRPr b="1" sz="30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0538"/>
            <a:ext cx="9144003" cy="343792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963" y="2593401"/>
            <a:ext cx="7823227" cy="222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3020"/>
              <a:t>Dataset Overview</a:t>
            </a:r>
            <a:endParaRPr b="1" sz="30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533919" y="100380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Key Features: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Diversity and scale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>
                <a:solidFill>
                  <a:schemeClr val="dk1"/>
                </a:solidFill>
              </a:rPr>
              <a:t>Real-world noises and variability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▪"/>
            </a:pPr>
            <a:r>
              <a:rPr lang="en" sz="1900"/>
              <a:t>Rich features: o</a:t>
            </a:r>
            <a:r>
              <a:rPr lang="en" sz="1900">
                <a:solidFill>
                  <a:schemeClr val="dk1"/>
                </a:solidFill>
              </a:rPr>
              <a:t>pportunity for preprocessing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Data Preprocessing</a:t>
            </a:r>
            <a:endParaRPr b="1" sz="3000"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533919" y="1390650"/>
            <a:ext cx="80853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b="1" lang="en" sz="2000">
                <a:solidFill>
                  <a:schemeClr val="dk1"/>
                </a:solidFill>
              </a:rPr>
              <a:t>Normalization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resample to 16 kHz </a:t>
            </a: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maintain uniform time resolution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trimmed to remove silence and background noise</a:t>
            </a: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focus on speech segments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225" y="1996788"/>
            <a:ext cx="4145952" cy="2072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Feature Extraction</a:t>
            </a:r>
            <a:endParaRPr b="1" sz="3000"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533925" y="1255200"/>
            <a:ext cx="4950600" cy="388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For traditional ML models: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en" sz="1800">
                <a:solidFill>
                  <a:schemeClr val="dk1"/>
                </a:solidFill>
              </a:rPr>
              <a:t>Pitch</a:t>
            </a:r>
            <a:r>
              <a:rPr lang="en" sz="1800">
                <a:solidFill>
                  <a:schemeClr val="dk1"/>
                </a:solidFill>
              </a:rPr>
              <a:t>: Mean and standard deviation of fundamental frequency (f0) </a:t>
            </a:r>
            <a:endParaRPr sz="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en" sz="1800">
                <a:solidFill>
                  <a:schemeClr val="dk1"/>
                </a:solidFill>
              </a:rPr>
              <a:t>Mel-Frequency Cepstral Coefficients (MFCCs)</a:t>
            </a:r>
            <a:r>
              <a:rPr lang="en" sz="1800">
                <a:solidFill>
                  <a:schemeClr val="dk1"/>
                </a:solidFill>
              </a:rPr>
              <a:t>: 13 Mel-Frequency Cepstral coefficients and their deltas.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en" sz="1800">
                <a:solidFill>
                  <a:schemeClr val="dk1"/>
                </a:solidFill>
              </a:rPr>
              <a:t>Spectral Features</a:t>
            </a:r>
            <a:r>
              <a:rPr lang="en" sz="1800">
                <a:solidFill>
                  <a:schemeClr val="dk1"/>
                </a:solidFill>
              </a:rPr>
              <a:t>:</a:t>
            </a:r>
            <a:r>
              <a:rPr lang="en" sz="1800">
                <a:solidFill>
                  <a:schemeClr val="dk1"/>
                </a:solidFill>
              </a:rPr>
              <a:t> Centroid, contrast, and chroma.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en" sz="1800">
                <a:solidFill>
                  <a:schemeClr val="dk1"/>
                </a:solidFill>
              </a:rPr>
              <a:t>Energy, Zero-Crossing Rate (ZCR)</a:t>
            </a:r>
            <a:r>
              <a:rPr lang="en" sz="1800">
                <a:solidFill>
                  <a:schemeClr val="dk1"/>
                </a:solidFill>
              </a:rPr>
              <a:t>: Capture signal dynamics.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Feature Extraction</a:t>
            </a:r>
            <a:endParaRPr b="1" sz="3000"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533922" y="1390650"/>
            <a:ext cx="4038000" cy="307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For DL models: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Direct use of raw audio or log-Mel spectrograms.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/>
              <a:t>h</a:t>
            </a:r>
            <a:r>
              <a:rPr lang="en" sz="2000"/>
              <a:t>and-crafted features (YAMNet)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572" y="753019"/>
            <a:ext cx="3247664" cy="3874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533919" y="107119"/>
            <a:ext cx="80853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Methodology: ML Models</a:t>
            </a:r>
            <a:endParaRPr sz="3000"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533925" y="1230900"/>
            <a:ext cx="8285700" cy="366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1. </a:t>
            </a:r>
            <a:r>
              <a:rPr b="1" lang="en" sz="2000"/>
              <a:t>Naive Bayes</a:t>
            </a:r>
            <a:endParaRPr b="1" sz="2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2. Logistic Regression</a:t>
            </a:r>
            <a:endParaRPr b="1" sz="2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3. </a:t>
            </a:r>
            <a:r>
              <a:rPr b="1" lang="en" sz="2000">
                <a:solidFill>
                  <a:schemeClr val="dk1"/>
                </a:solidFill>
              </a:rPr>
              <a:t>Support Vector Machines (SVM):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Kernels: Linear, RBF.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</a:pPr>
            <a:r>
              <a:rPr lang="en" sz="2000">
                <a:solidFill>
                  <a:schemeClr val="dk1"/>
                </a:solidFill>
              </a:rPr>
              <a:t>Tuned Parameters using grid search: C (regularization), γ (kernel coefficient).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4. </a:t>
            </a:r>
            <a:r>
              <a:rPr b="1" lang="en" sz="2000">
                <a:solidFill>
                  <a:schemeClr val="dk1"/>
                </a:solidFill>
              </a:rPr>
              <a:t>Random Forest:</a:t>
            </a:r>
            <a:r>
              <a:rPr b="1" lang="en" sz="2000"/>
              <a:t> </a:t>
            </a:r>
            <a:r>
              <a:rPr lang="en" sz="2000">
                <a:solidFill>
                  <a:schemeClr val="dk1"/>
                </a:solidFill>
              </a:rPr>
              <a:t>Decision trees optimized for depth and estimators.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5. </a:t>
            </a:r>
            <a:r>
              <a:rPr b="1" lang="en" sz="2000">
                <a:solidFill>
                  <a:schemeClr val="dk1"/>
                </a:solidFill>
              </a:rPr>
              <a:t>XGBoost:</a:t>
            </a:r>
            <a:r>
              <a:rPr b="1" lang="en" sz="2000"/>
              <a:t> </a:t>
            </a:r>
            <a:r>
              <a:rPr lang="en" sz="2000">
                <a:solidFill>
                  <a:schemeClr val="dk1"/>
                </a:solidFill>
              </a:rPr>
              <a:t>Advanced tree-based model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EP Presentation Theme - Simple">
  <a:themeElements>
    <a:clrScheme name="EP Colors">
      <a:dk1>
        <a:srgbClr val="000000"/>
      </a:dk1>
      <a:lt1>
        <a:srgbClr val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